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E1AA2-2375-5941-A27C-A80886ED3D2E}" type="doc">
      <dgm:prSet loTypeId="urn:microsoft.com/office/officeart/2005/8/layout/venn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514479-DB68-2B4B-9EDA-260EA5155CBB}">
      <dgm:prSet phldrT="[Text]"/>
      <dgm:spPr/>
      <dgm:t>
        <a:bodyPr/>
        <a:lstStyle/>
        <a:p>
          <a:r>
            <a:rPr lang="en-US"/>
            <a:t>Informal</a:t>
          </a:r>
        </a:p>
      </dgm:t>
    </dgm:pt>
    <dgm:pt modelId="{A69AF1C6-B71A-464B-A145-42213AE22FFB}" type="parTrans" cxnId="{C6E2CDED-1D09-A540-871D-C54B94037546}">
      <dgm:prSet/>
      <dgm:spPr/>
      <dgm:t>
        <a:bodyPr/>
        <a:lstStyle/>
        <a:p>
          <a:endParaRPr lang="en-US"/>
        </a:p>
      </dgm:t>
    </dgm:pt>
    <dgm:pt modelId="{006783A7-3A97-A74F-B081-F1DA644D781D}" type="sibTrans" cxnId="{C6E2CDED-1D09-A540-871D-C54B94037546}">
      <dgm:prSet/>
      <dgm:spPr/>
      <dgm:t>
        <a:bodyPr/>
        <a:lstStyle/>
        <a:p>
          <a:endParaRPr lang="en-US"/>
        </a:p>
      </dgm:t>
    </dgm:pt>
    <dgm:pt modelId="{97EB02BA-A41E-CF47-994A-E2BC66AA6206}">
      <dgm:prSet phldrT="[Text]"/>
      <dgm:spPr/>
      <dgm:t>
        <a:bodyPr/>
        <a:lstStyle/>
        <a:p>
          <a:r>
            <a:rPr lang="en-US"/>
            <a:t>Formal</a:t>
          </a:r>
        </a:p>
      </dgm:t>
    </dgm:pt>
    <dgm:pt modelId="{720CC02B-8AF0-984A-823E-1F1EAD9C889A}" type="sibTrans" cxnId="{2F5EE02C-9BD4-CC4D-8E44-767301C20886}">
      <dgm:prSet/>
      <dgm:spPr/>
      <dgm:t>
        <a:bodyPr/>
        <a:lstStyle/>
        <a:p>
          <a:endParaRPr lang="en-US"/>
        </a:p>
      </dgm:t>
    </dgm:pt>
    <dgm:pt modelId="{338D9E9F-9307-E94E-BAF5-3C50745F1111}" type="parTrans" cxnId="{2F5EE02C-9BD4-CC4D-8E44-767301C20886}">
      <dgm:prSet/>
      <dgm:spPr/>
      <dgm:t>
        <a:bodyPr/>
        <a:lstStyle/>
        <a:p>
          <a:endParaRPr lang="en-US"/>
        </a:p>
      </dgm:t>
    </dgm:pt>
    <dgm:pt modelId="{57E17430-DDAF-E849-B87F-7F32F4FE4C82}" type="pres">
      <dgm:prSet presAssocID="{15DE1AA2-2375-5941-A27C-A80886ED3D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439D03-14BE-9C4C-8BCE-1468EF1FC350}" type="pres">
      <dgm:prSet presAssocID="{21514479-DB68-2B4B-9EDA-260EA5155CBB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9FB0C-4DBA-AF40-A84A-DCE9CD6D1B5F}" type="pres">
      <dgm:prSet presAssocID="{006783A7-3A97-A74F-B081-F1DA644D781D}" presName="space" presStyleCnt="0"/>
      <dgm:spPr/>
    </dgm:pt>
    <dgm:pt modelId="{EB3FB494-4FF1-F643-9A5F-EC81193F9763}" type="pres">
      <dgm:prSet presAssocID="{97EB02BA-A41E-CF47-994A-E2BC66AA6206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5EE02C-9BD4-CC4D-8E44-767301C20886}" srcId="{15DE1AA2-2375-5941-A27C-A80886ED3D2E}" destId="{97EB02BA-A41E-CF47-994A-E2BC66AA6206}" srcOrd="1" destOrd="0" parTransId="{338D9E9F-9307-E94E-BAF5-3C50745F1111}" sibTransId="{720CC02B-8AF0-984A-823E-1F1EAD9C889A}"/>
    <dgm:cxn modelId="{3DE383AF-3771-4146-8340-4E2F1C2CB1C0}" type="presOf" srcId="{21514479-DB68-2B4B-9EDA-260EA5155CBB}" destId="{A2439D03-14BE-9C4C-8BCE-1468EF1FC350}" srcOrd="0" destOrd="0" presId="urn:microsoft.com/office/officeart/2005/8/layout/venn3"/>
    <dgm:cxn modelId="{31397255-34F6-BD46-88F7-927D98F519D0}" type="presOf" srcId="{15DE1AA2-2375-5941-A27C-A80886ED3D2E}" destId="{57E17430-DDAF-E849-B87F-7F32F4FE4C82}" srcOrd="0" destOrd="0" presId="urn:microsoft.com/office/officeart/2005/8/layout/venn3"/>
    <dgm:cxn modelId="{9F476540-7394-2149-9052-206E1011DDC4}" type="presOf" srcId="{97EB02BA-A41E-CF47-994A-E2BC66AA6206}" destId="{EB3FB494-4FF1-F643-9A5F-EC81193F9763}" srcOrd="0" destOrd="0" presId="urn:microsoft.com/office/officeart/2005/8/layout/venn3"/>
    <dgm:cxn modelId="{C6E2CDED-1D09-A540-871D-C54B94037546}" srcId="{15DE1AA2-2375-5941-A27C-A80886ED3D2E}" destId="{21514479-DB68-2B4B-9EDA-260EA5155CBB}" srcOrd="0" destOrd="0" parTransId="{A69AF1C6-B71A-464B-A145-42213AE22FFB}" sibTransId="{006783A7-3A97-A74F-B081-F1DA644D781D}"/>
    <dgm:cxn modelId="{835FCDE4-83FB-144C-92E7-4E25F3831865}" type="presParOf" srcId="{57E17430-DDAF-E849-B87F-7F32F4FE4C82}" destId="{A2439D03-14BE-9C4C-8BCE-1468EF1FC350}" srcOrd="0" destOrd="0" presId="urn:microsoft.com/office/officeart/2005/8/layout/venn3"/>
    <dgm:cxn modelId="{A3B04B39-08AA-794C-8B94-2A0E1E3E9F9B}" type="presParOf" srcId="{57E17430-DDAF-E849-B87F-7F32F4FE4C82}" destId="{62D9FB0C-4DBA-AF40-A84A-DCE9CD6D1B5F}" srcOrd="1" destOrd="0" presId="urn:microsoft.com/office/officeart/2005/8/layout/venn3"/>
    <dgm:cxn modelId="{80824898-CEAC-9940-82F4-E3F15D3FF8C6}" type="presParOf" srcId="{57E17430-DDAF-E849-B87F-7F32F4FE4C82}" destId="{EB3FB494-4FF1-F643-9A5F-EC81193F9763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439D03-14BE-9C4C-8BCE-1468EF1FC350}">
      <dsp:nvSpPr>
        <dsp:cNvPr id="0" name=""/>
        <dsp:cNvSpPr/>
      </dsp:nvSpPr>
      <dsp:spPr>
        <a:xfrm>
          <a:off x="6429" y="30559"/>
          <a:ext cx="4564856" cy="456485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1219" tIns="77470" rIns="251219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Informal</a:t>
          </a:r>
        </a:p>
      </dsp:txBody>
      <dsp:txXfrm>
        <a:off x="6429" y="30559"/>
        <a:ext cx="4564856" cy="4564856"/>
      </dsp:txXfrm>
    </dsp:sp>
    <dsp:sp modelId="{EB3FB494-4FF1-F643-9A5F-EC81193F9763}">
      <dsp:nvSpPr>
        <dsp:cNvPr id="0" name=""/>
        <dsp:cNvSpPr/>
      </dsp:nvSpPr>
      <dsp:spPr>
        <a:xfrm>
          <a:off x="3658314" y="30559"/>
          <a:ext cx="4564856" cy="456485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1219" tIns="77470" rIns="251219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/>
            <a:t>Formal</a:t>
          </a:r>
        </a:p>
      </dsp:txBody>
      <dsp:txXfrm>
        <a:off x="3658314" y="30559"/>
        <a:ext cx="4564856" cy="4564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5C9FE2F-5790-E249-BB50-71C8C5468274}" type="datetimeFigureOut">
              <a:rPr lang="en-US" smtClean="0"/>
              <a:t>8/2/11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A48CBA2-E1B6-9942-9033-E114DCE82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danieljdamico/Desktop/presentations/Thriller.m4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Morality and Ethics of Punishment in a Complex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Mises</a:t>
            </a:r>
            <a:r>
              <a:rPr lang="en-US" dirty="0" smtClean="0"/>
              <a:t> Academy</a:t>
            </a:r>
          </a:p>
          <a:p>
            <a:r>
              <a:rPr lang="en-US" dirty="0" smtClean="0"/>
              <a:t>The American Prison State: Lecture 7</a:t>
            </a:r>
          </a:p>
          <a:p>
            <a:r>
              <a:rPr lang="en-US" dirty="0" smtClean="0"/>
              <a:t>Daniel J. D’Amico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support for constitutions over criminal prohibitions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Framing constitutions to protect the processes of institutional innovation may require explicitly constraining the ability of the state to produce and apply violence.</a:t>
            </a:r>
          </a:p>
          <a:p>
            <a:r>
              <a:rPr lang="en-US" dirty="0" smtClean="0"/>
              <a:t>Statelessness research gives theory and description of institutional alternatives.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rationale of punishment: micro foundations and macro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What behaviors should be subjected to punitive sanctions?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the appropriate intentions of punishment?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are proportionate penalties calculated?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-all were topics of interest theoretically and empirically before the rise of state-monopoly criminal justice institutions.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-we didn’t have a criminal justice ethics informed by public finance theory mostly because we didn’t need one.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political reality of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beginning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 and especially in the later half of the 20</a:t>
            </a:r>
            <a:r>
              <a:rPr lang="en-US" baseline="30000" dirty="0" smtClean="0"/>
              <a:t>th</a:t>
            </a:r>
            <a:r>
              <a:rPr lang="en-US" dirty="0" smtClean="0"/>
              <a:t>, this philosophical and sociological project has presumed the legitimacy of the social contract.</a:t>
            </a:r>
          </a:p>
          <a:p>
            <a:r>
              <a:rPr lang="en-US" dirty="0" smtClean="0"/>
              <a:t>This could be right or wrong but unfortunately it has avoided taking seriously the unique implications from public finance when applied to criminal justice ethics.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economics of crime and punishment.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sometimes unrealistic simplifying assumptions</a:t>
            </a:r>
          </a:p>
          <a:p>
            <a:r>
              <a:rPr lang="en-US" dirty="0" smtClean="0"/>
              <a:t>Maximize deterrence by assuming a static, state-determined definition of crime and enforcement type.</a:t>
            </a:r>
          </a:p>
          <a:p>
            <a:r>
              <a:rPr lang="en-US" dirty="0" smtClean="0"/>
              <a:t>Our model is geared to promote efficiency within a given fixed institutional context.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harmony</a:t>
            </a:r>
            <a:endParaRPr lang="en-US" dirty="0"/>
          </a:p>
        </p:txBody>
      </p:sp>
      <p:graphicFrame>
        <p:nvGraphicFramePr>
          <p:cNvPr id="4" name="D 1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Harmony between formal and informal leads to stability, general peace, economic prosperity, resilience and adaptability.</a:t>
            </a:r>
          </a:p>
          <a:p>
            <a:endParaRPr lang="en-US" dirty="0" smtClean="0"/>
          </a:p>
          <a:p>
            <a:r>
              <a:rPr lang="en-US" dirty="0" smtClean="0"/>
              <a:t>Disharmony </a:t>
            </a:r>
          </a:p>
          <a:p>
            <a:pPr lvl="1"/>
            <a:r>
              <a:rPr lang="en-US" dirty="0" smtClean="0"/>
              <a:t>Severity of governmental law enforcement</a:t>
            </a:r>
          </a:p>
          <a:p>
            <a:pPr lvl="1"/>
            <a:r>
              <a:rPr lang="en-US" dirty="0" smtClean="0"/>
              <a:t>Endogenous underground enforcement via secretive communication, violent reciprocity norms and cultural approbation.</a:t>
            </a:r>
          </a:p>
          <a:p>
            <a:pPr lvl="1"/>
            <a:r>
              <a:rPr lang="en-US" dirty="0" smtClean="0"/>
              <a:t>Both effects have lead to serious social problems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Fatal Conceit plays out similarly in various arenas.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political economy arguments that legitimize centralized authority over law and order</a:t>
            </a:r>
          </a:p>
          <a:p>
            <a:r>
              <a:rPr lang="en-US" dirty="0" smtClean="0"/>
              <a:t>The model of criminal rehabilitation</a:t>
            </a:r>
          </a:p>
          <a:p>
            <a:r>
              <a:rPr lang="en-US" dirty="0" smtClean="0"/>
              <a:t>The initial explanation for prison riots</a:t>
            </a:r>
          </a:p>
          <a:p>
            <a:r>
              <a:rPr lang="en-US" dirty="0" smtClean="0"/>
              <a:t>The role of incarceration in totalitarian regimes</a:t>
            </a:r>
          </a:p>
          <a:p>
            <a:r>
              <a:rPr lang="en-US" dirty="0" smtClean="0"/>
              <a:t>The militarized retributive response to drug production and consumption</a:t>
            </a:r>
          </a:p>
          <a:p>
            <a:r>
              <a:rPr lang="en-US" dirty="0" smtClean="0"/>
              <a:t>-the facts are in: it is difficult to plan to make people better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range of social outcomes from applied plans: the good </a:t>
            </a:r>
            <a:r>
              <a:rPr lang="en-US" dirty="0" smtClean="0"/>
              <a:t>t</a:t>
            </a:r>
            <a:r>
              <a:rPr lang="en-US" dirty="0" smtClean="0"/>
              <a:t>urn bad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532" y="1577070"/>
            <a:ext cx="4382911" cy="51280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Turn Good</a:t>
            </a:r>
            <a:endParaRPr lang="en-US" dirty="0"/>
          </a:p>
        </p:txBody>
      </p:sp>
      <p:pic>
        <p:nvPicPr>
          <p:cNvPr id="4" name="Thriller.m4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801812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139</TotalTime>
  <Words>377</Words>
  <Application>Microsoft Macintosh PowerPoint</Application>
  <PresentationFormat>On-screen Show (4:3)</PresentationFormat>
  <Paragraphs>43</Paragraphs>
  <Slides>10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The Morality and Ethics of Punishment in a Complex Society</vt:lpstr>
      <vt:lpstr>The rationale of punishment: micro foundations and macro equilibrium</vt:lpstr>
      <vt:lpstr>The political reality of punishment</vt:lpstr>
      <vt:lpstr>The economics of crime and punishment.</vt:lpstr>
      <vt:lpstr>Institutional harmony</vt:lpstr>
      <vt:lpstr>Institutional quality</vt:lpstr>
      <vt:lpstr>This Fatal Conceit plays out similarly in various arenas.</vt:lpstr>
      <vt:lpstr>The range of social outcomes from applied plans: the good turn bad</vt:lpstr>
      <vt:lpstr>The Bad Turn Good</vt:lpstr>
      <vt:lpstr>Ethical support for constitutions over criminal prohibitions</vt:lpstr>
    </vt:vector>
  </TitlesOfParts>
  <Company>Loyola U. New Orleans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Morality and Ethics of Punishment in a Complex Society</dc:title>
  <dc:creator>Daniel D'Amico</dc:creator>
  <cp:lastModifiedBy>Daniel D'Amico</cp:lastModifiedBy>
  <cp:revision>6</cp:revision>
  <dcterms:created xsi:type="dcterms:W3CDTF">2011-08-02T19:57:21Z</dcterms:created>
  <dcterms:modified xsi:type="dcterms:W3CDTF">2011-08-02T22:16:55Z</dcterms:modified>
</cp:coreProperties>
</file>